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EA291B5B-CF00-47C9-9961-AA5A00384DA0}" type="datetimeFigureOut">
              <a:rPr lang="en-US" smtClean="0"/>
              <a:t>1/13/2014</a:t>
            </a:fld>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DDF2B100-2A83-4726-B46A-AE62D6070C3C}" type="slidenum">
              <a:rPr lang="en-US" smtClean="0"/>
              <a:t>‹#›</a:t>
            </a:fld>
            <a:endParaRPr lang="en-U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A291B5B-CF00-47C9-9961-AA5A00384DA0}" type="datetimeFigureOut">
              <a:rPr lang="en-US" smtClean="0"/>
              <a:t>1/13/2014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F2B100-2A83-4726-B46A-AE62D6070C3C}"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A291B5B-CF00-47C9-9961-AA5A00384DA0}" type="datetimeFigureOut">
              <a:rPr lang="en-US" smtClean="0"/>
              <a:t>1/13/2014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F2B100-2A83-4726-B46A-AE62D6070C3C}"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A291B5B-CF00-47C9-9961-AA5A00384DA0}" type="datetimeFigureOut">
              <a:rPr lang="en-US" smtClean="0"/>
              <a:t>1/13/2014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F2B100-2A83-4726-B46A-AE62D6070C3C}"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A291B5B-CF00-47C9-9961-AA5A00384DA0}" type="datetimeFigureOut">
              <a:rPr lang="en-US" smtClean="0"/>
              <a:t>1/13/2014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F2B100-2A83-4726-B46A-AE62D6070C3C}"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EA291B5B-CF00-47C9-9961-AA5A00384DA0}" type="datetimeFigureOut">
              <a:rPr lang="en-US" smtClean="0"/>
              <a:t>1/13/2014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DF2B100-2A83-4726-B46A-AE62D6070C3C}" type="slidenum">
              <a:rPr lang="en-US" smtClean="0"/>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EA291B5B-CF00-47C9-9961-AA5A00384DA0}" type="datetimeFigureOut">
              <a:rPr lang="en-US" smtClean="0"/>
              <a:t>1/13/2014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DF2B100-2A83-4726-B46A-AE62D6070C3C}"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A291B5B-CF00-47C9-9961-AA5A00384DA0}" type="datetimeFigureOut">
              <a:rPr lang="en-US" smtClean="0"/>
              <a:t>1/13/2014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DF2B100-2A83-4726-B46A-AE62D6070C3C}"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A291B5B-CF00-47C9-9961-AA5A00384DA0}" type="datetimeFigureOut">
              <a:rPr lang="en-US" smtClean="0"/>
              <a:t>1/13/2014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DF2B100-2A83-4726-B46A-AE62D6070C3C}"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EA291B5B-CF00-47C9-9961-AA5A00384DA0}" type="datetimeFigureOut">
              <a:rPr lang="en-US" smtClean="0"/>
              <a:t>1/13/2014</a:t>
            </a:fld>
            <a:endParaRPr lang="en-US"/>
          </a:p>
        </p:txBody>
      </p:sp>
      <p:sp>
        <p:nvSpPr>
          <p:cNvPr id="7" name="Slide Number Placeholder 6"/>
          <p:cNvSpPr>
            <a:spLocks noGrp="1"/>
          </p:cNvSpPr>
          <p:nvPr>
            <p:ph type="sldNum" sz="quarter" idx="12"/>
          </p:nvPr>
        </p:nvSpPr>
        <p:spPr/>
        <p:txBody>
          <a:bodyPr/>
          <a:lstStyle/>
          <a:p>
            <a:fld id="{DDF2B100-2A83-4726-B46A-AE62D6070C3C}" type="slidenum">
              <a:rPr lang="en-US" smtClean="0"/>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A291B5B-CF00-47C9-9961-AA5A00384DA0}" type="datetimeFigureOut">
              <a:rPr lang="en-US" smtClean="0"/>
              <a:t>1/13/2014</a:t>
            </a:fld>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7" name="Slide Number Placeholder 6"/>
          <p:cNvSpPr>
            <a:spLocks noGrp="1"/>
          </p:cNvSpPr>
          <p:nvPr>
            <p:ph type="sldNum" sz="quarter" idx="12"/>
          </p:nvPr>
        </p:nvSpPr>
        <p:spPr/>
        <p:txBody>
          <a:bodyPr/>
          <a:lstStyle/>
          <a:p>
            <a:fld id="{DDF2B100-2A83-4726-B46A-AE62D6070C3C}"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EA291B5B-CF00-47C9-9961-AA5A00384DA0}" type="datetimeFigureOut">
              <a:rPr lang="en-US" smtClean="0"/>
              <a:t>1/13/2014</a:t>
            </a:fld>
            <a:endParaRPr lang="en-US"/>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DDF2B100-2A83-4726-B46A-AE62D6070C3C}"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Literary Terms 2</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19187319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Point of view</a:t>
            </a:r>
            <a:endParaRPr lang="en-US" dirty="0"/>
          </a:p>
        </p:txBody>
      </p:sp>
      <p:sp>
        <p:nvSpPr>
          <p:cNvPr id="3" name="Content Placeholder 2"/>
          <p:cNvSpPr>
            <a:spLocks noGrp="1"/>
          </p:cNvSpPr>
          <p:nvPr>
            <p:ph idx="1"/>
          </p:nvPr>
        </p:nvSpPr>
        <p:spPr/>
        <p:txBody>
          <a:bodyPr/>
          <a:lstStyle/>
          <a:p>
            <a:r>
              <a:rPr lang="en-US" dirty="0" smtClean="0"/>
              <a:t>The perspective from which a story is told</a:t>
            </a:r>
          </a:p>
          <a:p>
            <a:pPr lvl="1"/>
            <a:r>
              <a:rPr lang="en-US" dirty="0" smtClean="0"/>
              <a:t>1</a:t>
            </a:r>
            <a:r>
              <a:rPr lang="en-US" baseline="30000" dirty="0" smtClean="0"/>
              <a:t>st</a:t>
            </a:r>
            <a:r>
              <a:rPr lang="en-US" dirty="0" smtClean="0"/>
              <a:t> period</a:t>
            </a:r>
          </a:p>
          <a:p>
            <a:pPr lvl="1"/>
            <a:r>
              <a:rPr lang="en-US" dirty="0" smtClean="0"/>
              <a:t>3</a:t>
            </a:r>
            <a:r>
              <a:rPr lang="en-US" baseline="30000" dirty="0" smtClean="0"/>
              <a:t>rd</a:t>
            </a:r>
            <a:r>
              <a:rPr lang="en-US" dirty="0" smtClean="0"/>
              <a:t> person omniscient</a:t>
            </a:r>
          </a:p>
          <a:p>
            <a:pPr lvl="1"/>
            <a:r>
              <a:rPr lang="en-US" dirty="0" smtClean="0"/>
              <a:t>3</a:t>
            </a:r>
            <a:r>
              <a:rPr lang="en-US" baseline="30000" dirty="0" smtClean="0"/>
              <a:t>rd</a:t>
            </a:r>
            <a:r>
              <a:rPr lang="en-US" dirty="0" smtClean="0"/>
              <a:t> person limited</a:t>
            </a:r>
            <a:endParaRPr lang="en-US" dirty="0"/>
          </a:p>
        </p:txBody>
      </p:sp>
    </p:spTree>
    <p:extLst>
      <p:ext uri="{BB962C8B-B14F-4D97-AF65-F5344CB8AC3E}">
        <p14:creationId xmlns:p14="http://schemas.microsoft.com/office/powerpoint/2010/main" val="41161571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First person POV</a:t>
            </a:r>
            <a:endParaRPr lang="en-US" dirty="0"/>
          </a:p>
        </p:txBody>
      </p:sp>
      <p:sp>
        <p:nvSpPr>
          <p:cNvPr id="3" name="Content Placeholder 2"/>
          <p:cNvSpPr>
            <a:spLocks noGrp="1"/>
          </p:cNvSpPr>
          <p:nvPr>
            <p:ph idx="1"/>
          </p:nvPr>
        </p:nvSpPr>
        <p:spPr/>
        <p:txBody>
          <a:bodyPr/>
          <a:lstStyle/>
          <a:p>
            <a:r>
              <a:rPr lang="en-US" dirty="0" smtClean="0"/>
              <a:t>The narrator is a character in the story</a:t>
            </a:r>
          </a:p>
          <a:p>
            <a:r>
              <a:rPr lang="en-US" dirty="0" smtClean="0"/>
              <a:t>Narrator uses “I” </a:t>
            </a:r>
          </a:p>
          <a:p>
            <a:r>
              <a:rPr lang="en-US" dirty="0" smtClean="0"/>
              <a:t>Reader sees everything through the character’s eyes.</a:t>
            </a:r>
            <a:endParaRPr lang="en-US" dirty="0"/>
          </a:p>
        </p:txBody>
      </p:sp>
    </p:spTree>
    <p:extLst>
      <p:ext uri="{BB962C8B-B14F-4D97-AF65-F5344CB8AC3E}">
        <p14:creationId xmlns:p14="http://schemas.microsoft.com/office/powerpoint/2010/main" val="20345489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a:t>
            </a:r>
            <a:r>
              <a:rPr lang="en-US" baseline="30000" dirty="0" smtClean="0"/>
              <a:t>rd</a:t>
            </a:r>
            <a:r>
              <a:rPr lang="en-US" dirty="0" smtClean="0"/>
              <a:t> person Limited POV</a:t>
            </a:r>
            <a:endParaRPr lang="en-US" dirty="0"/>
          </a:p>
        </p:txBody>
      </p:sp>
      <p:sp>
        <p:nvSpPr>
          <p:cNvPr id="3" name="Content Placeholder 2"/>
          <p:cNvSpPr>
            <a:spLocks noGrp="1"/>
          </p:cNvSpPr>
          <p:nvPr>
            <p:ph idx="1"/>
          </p:nvPr>
        </p:nvSpPr>
        <p:spPr/>
        <p:txBody>
          <a:bodyPr/>
          <a:lstStyle/>
          <a:p>
            <a:r>
              <a:rPr lang="en-US" dirty="0" smtClean="0"/>
              <a:t>Narrator reveals the thoughts, feelings, and observations of only ONE character. Refers to that character as “he” or “she” but is not actually that character.</a:t>
            </a:r>
            <a:endParaRPr lang="en-US" dirty="0"/>
          </a:p>
        </p:txBody>
      </p:sp>
    </p:spTree>
    <p:extLst>
      <p:ext uri="{BB962C8B-B14F-4D97-AF65-F5344CB8AC3E}">
        <p14:creationId xmlns:p14="http://schemas.microsoft.com/office/powerpoint/2010/main" val="20866185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a:t>
            </a:r>
            <a:r>
              <a:rPr lang="en-US" baseline="30000" dirty="0" smtClean="0"/>
              <a:t>rd</a:t>
            </a:r>
            <a:r>
              <a:rPr lang="en-US" dirty="0" smtClean="0"/>
              <a:t> person omniscient POV</a:t>
            </a:r>
            <a:endParaRPr lang="en-US" dirty="0"/>
          </a:p>
        </p:txBody>
      </p:sp>
      <p:sp>
        <p:nvSpPr>
          <p:cNvPr id="3" name="Content Placeholder 2"/>
          <p:cNvSpPr>
            <a:spLocks noGrp="1"/>
          </p:cNvSpPr>
          <p:nvPr>
            <p:ph idx="1"/>
          </p:nvPr>
        </p:nvSpPr>
        <p:spPr/>
        <p:txBody>
          <a:bodyPr/>
          <a:lstStyle/>
          <a:p>
            <a:r>
              <a:rPr lang="en-US" dirty="0" smtClean="0"/>
              <a:t>“All- knowing” narrator</a:t>
            </a:r>
          </a:p>
          <a:p>
            <a:r>
              <a:rPr lang="en-US" dirty="0" smtClean="0"/>
              <a:t>The narrator is not a character in the story, but is someone who stands outside of the action and comments. </a:t>
            </a:r>
          </a:p>
          <a:p>
            <a:r>
              <a:rPr lang="en-US" dirty="0" smtClean="0"/>
              <a:t>Knows everything about the characters in the story and may reveal details that the characters couldn’t.</a:t>
            </a:r>
            <a:endParaRPr lang="en-US" dirty="0"/>
          </a:p>
        </p:txBody>
      </p:sp>
    </p:spTree>
    <p:extLst>
      <p:ext uri="{BB962C8B-B14F-4D97-AF65-F5344CB8AC3E}">
        <p14:creationId xmlns:p14="http://schemas.microsoft.com/office/powerpoint/2010/main" val="11035146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Hyperbole</a:t>
            </a:r>
            <a:endParaRPr lang="en-US" dirty="0"/>
          </a:p>
        </p:txBody>
      </p:sp>
      <p:sp>
        <p:nvSpPr>
          <p:cNvPr id="3" name="Content Placeholder 2"/>
          <p:cNvSpPr>
            <a:spLocks noGrp="1"/>
          </p:cNvSpPr>
          <p:nvPr>
            <p:ph idx="1"/>
          </p:nvPr>
        </p:nvSpPr>
        <p:spPr/>
        <p:txBody>
          <a:bodyPr/>
          <a:lstStyle/>
          <a:p>
            <a:r>
              <a:rPr lang="en-US" dirty="0" smtClean="0"/>
              <a:t>A figure of speech in which great exaggeration is used for emphasis or humorous effect. </a:t>
            </a:r>
            <a:endParaRPr lang="en-US" dirty="0"/>
          </a:p>
          <a:p>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3549436"/>
            <a:ext cx="2796794" cy="2933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38800" y="3067920"/>
            <a:ext cx="3000807" cy="34577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565142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Imagery</a:t>
            </a:r>
            <a:endParaRPr lang="en-US" dirty="0"/>
          </a:p>
        </p:txBody>
      </p:sp>
      <p:sp>
        <p:nvSpPr>
          <p:cNvPr id="3" name="Content Placeholder 2"/>
          <p:cNvSpPr>
            <a:spLocks noGrp="1"/>
          </p:cNvSpPr>
          <p:nvPr>
            <p:ph idx="1"/>
          </p:nvPr>
        </p:nvSpPr>
        <p:spPr>
          <a:xfrm>
            <a:off x="1043492" y="2323652"/>
            <a:ext cx="7262308" cy="4077148"/>
          </a:xfrm>
        </p:spPr>
        <p:txBody>
          <a:bodyPr>
            <a:normAutofit/>
          </a:bodyPr>
          <a:lstStyle/>
          <a:p>
            <a:r>
              <a:rPr lang="en-US" dirty="0" smtClean="0"/>
              <a:t>The “word pictures” that writer’s use to help evoke an emotional response in readers. In creating effective imagery, writers use sensory details, or descriptions that appeal to one or more of the five senses.</a:t>
            </a:r>
          </a:p>
          <a:p>
            <a:pPr lvl="1"/>
            <a:r>
              <a:rPr lang="en-US" dirty="0" smtClean="0"/>
              <a:t>Sight</a:t>
            </a:r>
          </a:p>
          <a:p>
            <a:pPr lvl="1"/>
            <a:r>
              <a:rPr lang="en-US" dirty="0" smtClean="0"/>
              <a:t>Hearing</a:t>
            </a:r>
          </a:p>
          <a:p>
            <a:pPr lvl="1"/>
            <a:r>
              <a:rPr lang="en-US" dirty="0" smtClean="0"/>
              <a:t>Touch</a:t>
            </a:r>
          </a:p>
          <a:p>
            <a:pPr lvl="1"/>
            <a:r>
              <a:rPr lang="en-US" dirty="0" smtClean="0"/>
              <a:t>Taste</a:t>
            </a:r>
          </a:p>
          <a:p>
            <a:pPr lvl="1"/>
            <a:r>
              <a:rPr lang="en-US" dirty="0" smtClean="0"/>
              <a:t>Smell</a:t>
            </a:r>
          </a:p>
        </p:txBody>
      </p:sp>
    </p:spTree>
    <p:extLst>
      <p:ext uri="{BB962C8B-B14F-4D97-AF65-F5344CB8AC3E}">
        <p14:creationId xmlns:p14="http://schemas.microsoft.com/office/powerpoint/2010/main" val="9705408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Foreshadowing</a:t>
            </a:r>
            <a:endParaRPr lang="en-US" dirty="0"/>
          </a:p>
        </p:txBody>
      </p:sp>
      <p:sp>
        <p:nvSpPr>
          <p:cNvPr id="3" name="Content Placeholder 2"/>
          <p:cNvSpPr>
            <a:spLocks noGrp="1"/>
          </p:cNvSpPr>
          <p:nvPr>
            <p:ph idx="1"/>
          </p:nvPr>
        </p:nvSpPr>
        <p:spPr/>
        <p:txBody>
          <a:bodyPr/>
          <a:lstStyle/>
          <a:p>
            <a:r>
              <a:rPr lang="en-US" dirty="0" smtClean="0"/>
              <a:t>An author’s use of clues that hint at events that will occur later in the plot. </a:t>
            </a:r>
          </a:p>
          <a:p>
            <a:r>
              <a:rPr lang="en-US" dirty="0" smtClean="0"/>
              <a:t>Helps to build suspense as well as prepare readers for what is to come. </a:t>
            </a:r>
            <a:endParaRPr lang="en-US" dirty="0"/>
          </a:p>
        </p:txBody>
      </p:sp>
    </p:spTree>
    <p:extLst>
      <p:ext uri="{BB962C8B-B14F-4D97-AF65-F5344CB8AC3E}">
        <p14:creationId xmlns:p14="http://schemas.microsoft.com/office/powerpoint/2010/main" val="388854042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Flashback</a:t>
            </a:r>
            <a:endParaRPr lang="en-US" dirty="0"/>
          </a:p>
        </p:txBody>
      </p:sp>
      <p:sp>
        <p:nvSpPr>
          <p:cNvPr id="3" name="Content Placeholder 2"/>
          <p:cNvSpPr>
            <a:spLocks noGrp="1"/>
          </p:cNvSpPr>
          <p:nvPr>
            <p:ph idx="1"/>
          </p:nvPr>
        </p:nvSpPr>
        <p:spPr/>
        <p:txBody>
          <a:bodyPr/>
          <a:lstStyle/>
          <a:p>
            <a:r>
              <a:rPr lang="en-US" dirty="0" smtClean="0"/>
              <a:t>A literary device in which an earlier episode, conversation, or event is inserted i</a:t>
            </a:r>
            <a:r>
              <a:rPr lang="en-US" dirty="0" smtClean="0"/>
              <a:t>nto the chronological sequence of a narrative.</a:t>
            </a:r>
          </a:p>
          <a:p>
            <a:pPr marL="68580" indent="0">
              <a:buNone/>
            </a:pPr>
            <a:endParaRPr lang="en-US" dirty="0"/>
          </a:p>
        </p:txBody>
      </p:sp>
    </p:spTree>
    <p:extLst>
      <p:ext uri="{BB962C8B-B14F-4D97-AF65-F5344CB8AC3E}">
        <p14:creationId xmlns:p14="http://schemas.microsoft.com/office/powerpoint/2010/main" val="15680748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Conflict</a:t>
            </a:r>
            <a:endParaRPr lang="en-US" dirty="0"/>
          </a:p>
        </p:txBody>
      </p:sp>
      <p:sp>
        <p:nvSpPr>
          <p:cNvPr id="3" name="Content Placeholder 2"/>
          <p:cNvSpPr>
            <a:spLocks noGrp="1"/>
          </p:cNvSpPr>
          <p:nvPr>
            <p:ph idx="1"/>
          </p:nvPr>
        </p:nvSpPr>
        <p:spPr/>
        <p:txBody>
          <a:bodyPr/>
          <a:lstStyle/>
          <a:p>
            <a:r>
              <a:rPr lang="en-US" dirty="0" smtClean="0"/>
              <a:t>The struggle between opposing forces in a story or play. </a:t>
            </a: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29000" y="3124200"/>
            <a:ext cx="4918006" cy="3314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4298238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Man vs Man</a:t>
            </a:r>
            <a:endParaRPr lang="en-US" dirty="0"/>
          </a:p>
        </p:txBody>
      </p:sp>
      <p:sp>
        <p:nvSpPr>
          <p:cNvPr id="3" name="Content Placeholder 2"/>
          <p:cNvSpPr>
            <a:spLocks noGrp="1"/>
          </p:cNvSpPr>
          <p:nvPr>
            <p:ph idx="1"/>
          </p:nvPr>
        </p:nvSpPr>
        <p:spPr/>
        <p:txBody>
          <a:bodyPr/>
          <a:lstStyle/>
          <a:p>
            <a:r>
              <a:rPr lang="en-US" dirty="0" smtClean="0"/>
              <a:t>A conflict that occurs between two characters. </a:t>
            </a:r>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5000" y="3276600"/>
            <a:ext cx="5153479" cy="2895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845170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Plot</a:t>
            </a:r>
            <a:endParaRPr lang="en-US" dirty="0"/>
          </a:p>
        </p:txBody>
      </p:sp>
      <p:sp>
        <p:nvSpPr>
          <p:cNvPr id="3" name="Content Placeholder 2"/>
          <p:cNvSpPr>
            <a:spLocks noGrp="1"/>
          </p:cNvSpPr>
          <p:nvPr>
            <p:ph idx="1"/>
          </p:nvPr>
        </p:nvSpPr>
        <p:spPr/>
        <p:txBody>
          <a:bodyPr/>
          <a:lstStyle/>
          <a:p>
            <a:r>
              <a:rPr lang="en-US" dirty="0" smtClean="0"/>
              <a:t>The sequence of events in a narrative work. The plot is made up of the following elements:</a:t>
            </a:r>
          </a:p>
          <a:p>
            <a:pPr lvl="1"/>
            <a:r>
              <a:rPr lang="en-US" dirty="0" smtClean="0"/>
              <a:t>Exposition</a:t>
            </a:r>
          </a:p>
          <a:p>
            <a:pPr lvl="1"/>
            <a:r>
              <a:rPr lang="en-US" dirty="0" smtClean="0"/>
              <a:t>Rising action</a:t>
            </a:r>
          </a:p>
          <a:p>
            <a:pPr lvl="1"/>
            <a:r>
              <a:rPr lang="en-US" dirty="0" smtClean="0"/>
              <a:t>Climax</a:t>
            </a:r>
          </a:p>
          <a:p>
            <a:pPr lvl="1"/>
            <a:r>
              <a:rPr lang="en-US" dirty="0" smtClean="0"/>
              <a:t>Falling action</a:t>
            </a:r>
          </a:p>
          <a:p>
            <a:pPr lvl="1"/>
            <a:r>
              <a:rPr lang="en-US" dirty="0" smtClean="0"/>
              <a:t>Resolution</a:t>
            </a:r>
          </a:p>
        </p:txBody>
      </p:sp>
    </p:spTree>
    <p:extLst>
      <p:ext uri="{BB962C8B-B14F-4D97-AF65-F5344CB8AC3E}">
        <p14:creationId xmlns:p14="http://schemas.microsoft.com/office/powerpoint/2010/main" val="145060428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Man vs Self</a:t>
            </a:r>
            <a:endParaRPr lang="en-US" dirty="0"/>
          </a:p>
        </p:txBody>
      </p:sp>
      <p:sp>
        <p:nvSpPr>
          <p:cNvPr id="3" name="Content Placeholder 2"/>
          <p:cNvSpPr>
            <a:spLocks noGrp="1"/>
          </p:cNvSpPr>
          <p:nvPr>
            <p:ph idx="1"/>
          </p:nvPr>
        </p:nvSpPr>
        <p:spPr/>
        <p:txBody>
          <a:bodyPr/>
          <a:lstStyle/>
          <a:p>
            <a:r>
              <a:rPr lang="en-US" dirty="0" smtClean="0"/>
              <a:t>An internal struggle within a character. </a:t>
            </a:r>
          </a:p>
          <a:p>
            <a:r>
              <a:rPr lang="en-US" dirty="0" smtClean="0"/>
              <a:t>Also known as an internal conflict. </a:t>
            </a:r>
            <a:endParaRPr 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38400" y="3487863"/>
            <a:ext cx="3576173" cy="27795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4600389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Man vs Nature</a:t>
            </a:r>
            <a:endParaRPr lang="en-US" dirty="0"/>
          </a:p>
        </p:txBody>
      </p:sp>
      <p:sp>
        <p:nvSpPr>
          <p:cNvPr id="3" name="Content Placeholder 2"/>
          <p:cNvSpPr>
            <a:spLocks noGrp="1"/>
          </p:cNvSpPr>
          <p:nvPr>
            <p:ph idx="1"/>
          </p:nvPr>
        </p:nvSpPr>
        <p:spPr/>
        <p:txBody>
          <a:bodyPr/>
          <a:lstStyle/>
          <a:p>
            <a:r>
              <a:rPr lang="en-US" dirty="0" smtClean="0"/>
              <a:t>A conflict in which a character must overcome a force of nature.</a:t>
            </a:r>
          </a:p>
          <a:p>
            <a:r>
              <a:rPr lang="en-US" dirty="0" smtClean="0"/>
              <a:t>External conflict</a:t>
            </a:r>
            <a:r>
              <a:rPr lang="en-US" dirty="0" smtClean="0"/>
              <a:t>  </a:t>
            </a:r>
            <a:endParaRPr lang="en-US"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855" y="3775364"/>
            <a:ext cx="9239250" cy="304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490580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Man vs gods/fate</a:t>
            </a:r>
            <a:endParaRPr lang="en-US" dirty="0"/>
          </a:p>
        </p:txBody>
      </p:sp>
      <p:sp>
        <p:nvSpPr>
          <p:cNvPr id="3" name="Content Placeholder 2"/>
          <p:cNvSpPr>
            <a:spLocks noGrp="1"/>
          </p:cNvSpPr>
          <p:nvPr>
            <p:ph idx="1"/>
          </p:nvPr>
        </p:nvSpPr>
        <p:spPr/>
        <p:txBody>
          <a:bodyPr/>
          <a:lstStyle/>
          <a:p>
            <a:r>
              <a:rPr lang="en-US" dirty="0" smtClean="0"/>
              <a:t>Man </a:t>
            </a:r>
            <a:r>
              <a:rPr lang="en-US" dirty="0"/>
              <a:t>versus fate occurs when a character is compelled to follow an unknown destiny. Man versus fate conflict breeds internal conflict, while forcing a character to consciously, or subconsciously, act on his or her fate. </a:t>
            </a:r>
            <a:endParaRPr lang="en-US" dirty="0" smtClean="0"/>
          </a:p>
          <a:p>
            <a:r>
              <a:rPr lang="en-US" dirty="0" smtClean="0"/>
              <a:t>Internal struggle</a:t>
            </a:r>
            <a:endParaRPr lang="en-US" dirty="0"/>
          </a:p>
        </p:txBody>
      </p:sp>
    </p:spTree>
    <p:extLst>
      <p:ext uri="{BB962C8B-B14F-4D97-AF65-F5344CB8AC3E}">
        <p14:creationId xmlns:p14="http://schemas.microsoft.com/office/powerpoint/2010/main" val="421191350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Man vs society </a:t>
            </a:r>
            <a:endParaRPr lang="en-US" dirty="0"/>
          </a:p>
        </p:txBody>
      </p:sp>
      <p:sp>
        <p:nvSpPr>
          <p:cNvPr id="3" name="Content Placeholder 2"/>
          <p:cNvSpPr>
            <a:spLocks noGrp="1"/>
          </p:cNvSpPr>
          <p:nvPr>
            <p:ph idx="1"/>
          </p:nvPr>
        </p:nvSpPr>
        <p:spPr/>
        <p:txBody>
          <a:bodyPr/>
          <a:lstStyle/>
          <a:p>
            <a:r>
              <a:rPr lang="en-US" dirty="0"/>
              <a:t>W</a:t>
            </a:r>
            <a:r>
              <a:rPr lang="en-US" dirty="0" smtClean="0"/>
              <a:t>hen </a:t>
            </a:r>
            <a:r>
              <a:rPr lang="en-US" dirty="0"/>
              <a:t>characters struggle against the </a:t>
            </a:r>
            <a:r>
              <a:rPr lang="en-US" dirty="0" smtClean="0"/>
              <a:t>their </a:t>
            </a:r>
            <a:r>
              <a:rPr lang="en-US" dirty="0"/>
              <a:t>culture and </a:t>
            </a:r>
            <a:r>
              <a:rPr lang="en-US" dirty="0" smtClean="0"/>
              <a:t>government</a:t>
            </a:r>
          </a:p>
          <a:p>
            <a:r>
              <a:rPr lang="en-US" dirty="0" smtClean="0"/>
              <a:t>External conflict</a:t>
            </a:r>
            <a:endParaRPr lang="en-US"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250" y="3872345"/>
            <a:ext cx="9239250" cy="304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6783329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Paradox</a:t>
            </a:r>
            <a:endParaRPr lang="en-US" dirty="0"/>
          </a:p>
        </p:txBody>
      </p:sp>
      <p:sp>
        <p:nvSpPr>
          <p:cNvPr id="3" name="Content Placeholder 2"/>
          <p:cNvSpPr>
            <a:spLocks noGrp="1"/>
          </p:cNvSpPr>
          <p:nvPr>
            <p:ph idx="1"/>
          </p:nvPr>
        </p:nvSpPr>
        <p:spPr/>
        <p:txBody>
          <a:bodyPr/>
          <a:lstStyle/>
          <a:p>
            <a:r>
              <a:rPr lang="en-US" dirty="0" smtClean="0"/>
              <a:t>A situation or statement that involves two parts, both of which are true but seem to contradict each other.</a:t>
            </a:r>
            <a:endParaRPr lang="en-US" dirty="0"/>
          </a:p>
        </p:txBody>
      </p:sp>
    </p:spTree>
    <p:extLst>
      <p:ext uri="{BB962C8B-B14F-4D97-AF65-F5344CB8AC3E}">
        <p14:creationId xmlns:p14="http://schemas.microsoft.com/office/powerpoint/2010/main" val="305187318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Characterization</a:t>
            </a:r>
            <a:endParaRPr lang="en-US" dirty="0"/>
          </a:p>
        </p:txBody>
      </p:sp>
      <p:sp>
        <p:nvSpPr>
          <p:cNvPr id="3" name="Content Placeholder 2"/>
          <p:cNvSpPr>
            <a:spLocks noGrp="1"/>
          </p:cNvSpPr>
          <p:nvPr>
            <p:ph idx="1"/>
          </p:nvPr>
        </p:nvSpPr>
        <p:spPr/>
        <p:txBody>
          <a:bodyPr/>
          <a:lstStyle/>
          <a:p>
            <a:r>
              <a:rPr lang="en-US" dirty="0" smtClean="0"/>
              <a:t>The method the author uses to reveal a character’s personality.</a:t>
            </a:r>
          </a:p>
          <a:p>
            <a:r>
              <a:rPr lang="en-US" dirty="0" smtClean="0"/>
              <a:t>Two types:</a:t>
            </a:r>
          </a:p>
          <a:p>
            <a:pPr lvl="1"/>
            <a:r>
              <a:rPr lang="en-US" dirty="0" smtClean="0"/>
              <a:t>Direct</a:t>
            </a:r>
          </a:p>
          <a:p>
            <a:pPr lvl="1"/>
            <a:r>
              <a:rPr lang="en-US" dirty="0" smtClean="0"/>
              <a:t>Indirect</a:t>
            </a:r>
            <a:endParaRPr lang="en-US" dirty="0"/>
          </a:p>
        </p:txBody>
      </p:sp>
    </p:spTree>
    <p:extLst>
      <p:ext uri="{BB962C8B-B14F-4D97-AF65-F5344CB8AC3E}">
        <p14:creationId xmlns:p14="http://schemas.microsoft.com/office/powerpoint/2010/main" val="411611194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Direct Characterization</a:t>
            </a:r>
            <a:endParaRPr lang="en-US" dirty="0"/>
          </a:p>
        </p:txBody>
      </p:sp>
      <p:sp>
        <p:nvSpPr>
          <p:cNvPr id="3" name="Content Placeholder 2"/>
          <p:cNvSpPr>
            <a:spLocks noGrp="1"/>
          </p:cNvSpPr>
          <p:nvPr>
            <p:ph idx="1"/>
          </p:nvPr>
        </p:nvSpPr>
        <p:spPr/>
        <p:txBody>
          <a:bodyPr/>
          <a:lstStyle/>
          <a:p>
            <a:r>
              <a:rPr lang="en-US" dirty="0" smtClean="0"/>
              <a:t>The author or narrator makes direct statements about a character</a:t>
            </a:r>
            <a:r>
              <a:rPr lang="en-US" dirty="0" smtClean="0"/>
              <a:t>’s traits.</a:t>
            </a:r>
          </a:p>
          <a:p>
            <a:r>
              <a:rPr lang="en-US" dirty="0" smtClean="0"/>
              <a:t>“She was nice”</a:t>
            </a:r>
          </a:p>
          <a:p>
            <a:r>
              <a:rPr lang="en-US" dirty="0" smtClean="0"/>
              <a:t>“He was very religious”</a:t>
            </a:r>
          </a:p>
        </p:txBody>
      </p:sp>
    </p:spTree>
    <p:extLst>
      <p:ext uri="{BB962C8B-B14F-4D97-AF65-F5344CB8AC3E}">
        <p14:creationId xmlns:p14="http://schemas.microsoft.com/office/powerpoint/2010/main" val="109444964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Indirect Characterization</a:t>
            </a:r>
            <a:endParaRPr lang="en-US" dirty="0"/>
          </a:p>
        </p:txBody>
      </p:sp>
      <p:sp>
        <p:nvSpPr>
          <p:cNvPr id="3" name="Content Placeholder 2"/>
          <p:cNvSpPr>
            <a:spLocks noGrp="1"/>
          </p:cNvSpPr>
          <p:nvPr>
            <p:ph idx="1"/>
          </p:nvPr>
        </p:nvSpPr>
        <p:spPr/>
        <p:txBody>
          <a:bodyPr/>
          <a:lstStyle/>
          <a:p>
            <a:r>
              <a:rPr lang="en-US" dirty="0" smtClean="0"/>
              <a:t>The author or speaker reveals a character’s personality through the character’s own words, thoughts, and  actions and through the words, ,thoughts, and actions of other characters.</a:t>
            </a:r>
          </a:p>
          <a:p>
            <a:endParaRPr lang="en-US" dirty="0"/>
          </a:p>
          <a:p>
            <a:r>
              <a:rPr lang="en-US" dirty="0" err="1" smtClean="0"/>
              <a:t>Kody</a:t>
            </a:r>
            <a:r>
              <a:rPr lang="en-US" dirty="0" smtClean="0"/>
              <a:t> kicked the stray cat as he walked by. </a:t>
            </a:r>
          </a:p>
        </p:txBody>
      </p:sp>
    </p:spTree>
    <p:extLst>
      <p:ext uri="{BB962C8B-B14F-4D97-AF65-F5344CB8AC3E}">
        <p14:creationId xmlns:p14="http://schemas.microsoft.com/office/powerpoint/2010/main" val="196459016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Character</a:t>
            </a:r>
            <a:endParaRPr lang="en-US" dirty="0"/>
          </a:p>
        </p:txBody>
      </p:sp>
      <p:sp>
        <p:nvSpPr>
          <p:cNvPr id="3" name="Content Placeholder 2"/>
          <p:cNvSpPr>
            <a:spLocks noGrp="1"/>
          </p:cNvSpPr>
          <p:nvPr>
            <p:ph idx="1"/>
          </p:nvPr>
        </p:nvSpPr>
        <p:spPr/>
        <p:txBody>
          <a:bodyPr/>
          <a:lstStyle/>
          <a:p>
            <a:r>
              <a:rPr lang="en-US" dirty="0" smtClean="0"/>
              <a:t>An individual in a literary work.</a:t>
            </a:r>
          </a:p>
          <a:p>
            <a:r>
              <a:rPr lang="en-US" dirty="0" smtClean="0"/>
              <a:t>May be people, animals, robots, or whatever the author chooses.</a:t>
            </a:r>
            <a:endParaRPr lang="en-US" dirty="0"/>
          </a:p>
        </p:txBody>
      </p:sp>
    </p:spTree>
    <p:extLst>
      <p:ext uri="{BB962C8B-B14F-4D97-AF65-F5344CB8AC3E}">
        <p14:creationId xmlns:p14="http://schemas.microsoft.com/office/powerpoint/2010/main" val="181781486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Dynamic Character</a:t>
            </a:r>
            <a:endParaRPr lang="en-US" dirty="0"/>
          </a:p>
        </p:txBody>
      </p:sp>
      <p:sp>
        <p:nvSpPr>
          <p:cNvPr id="3" name="Content Placeholder 2"/>
          <p:cNvSpPr>
            <a:spLocks noGrp="1"/>
          </p:cNvSpPr>
          <p:nvPr>
            <p:ph idx="1"/>
          </p:nvPr>
        </p:nvSpPr>
        <p:spPr/>
        <p:txBody>
          <a:bodyPr/>
          <a:lstStyle/>
          <a:p>
            <a:r>
              <a:rPr lang="en-US" dirty="0" smtClean="0"/>
              <a:t>A character that develops and changes over the course of a literary work. </a:t>
            </a:r>
            <a:endParaRPr lang="en-US" dirty="0"/>
          </a:p>
        </p:txBody>
      </p:sp>
    </p:spTree>
    <p:extLst>
      <p:ext uri="{BB962C8B-B14F-4D97-AF65-F5344CB8AC3E}">
        <p14:creationId xmlns:p14="http://schemas.microsoft.com/office/powerpoint/2010/main" val="6917493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Plot (</a:t>
            </a:r>
            <a:r>
              <a:rPr lang="en-US" dirty="0" err="1" smtClean="0"/>
              <a:t>ctd</a:t>
            </a:r>
            <a:r>
              <a:rPr lang="en-US" dirty="0" smtClean="0"/>
              <a:t>)</a:t>
            </a:r>
            <a:endParaRPr lang="en-US" dirty="0"/>
          </a:p>
        </p:txBody>
      </p:sp>
      <p:sp>
        <p:nvSpPr>
          <p:cNvPr id="3" name="Content Placeholder 2"/>
          <p:cNvSpPr>
            <a:spLocks noGrp="1"/>
          </p:cNvSpPr>
          <p:nvPr>
            <p:ph idx="1"/>
          </p:nvPr>
        </p:nvSpPr>
        <p:spPr/>
        <p:txBody>
          <a:bodyPr/>
          <a:lstStyle/>
          <a:p>
            <a:endParaRPr lang="en-US"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2209800"/>
            <a:ext cx="8138858" cy="3657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6442371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Static Character</a:t>
            </a:r>
            <a:endParaRPr lang="en-US" dirty="0"/>
          </a:p>
        </p:txBody>
      </p:sp>
      <p:sp>
        <p:nvSpPr>
          <p:cNvPr id="3" name="Content Placeholder 2"/>
          <p:cNvSpPr>
            <a:spLocks noGrp="1"/>
          </p:cNvSpPr>
          <p:nvPr>
            <p:ph idx="1"/>
          </p:nvPr>
        </p:nvSpPr>
        <p:spPr/>
        <p:txBody>
          <a:bodyPr/>
          <a:lstStyle/>
          <a:p>
            <a:r>
              <a:rPr lang="en-US" dirty="0" smtClean="0"/>
              <a:t>A character that remains the same throughout a literary work from beginning to end. </a:t>
            </a:r>
            <a:endParaRPr lang="en-US" dirty="0"/>
          </a:p>
        </p:txBody>
      </p:sp>
    </p:spTree>
    <p:extLst>
      <p:ext uri="{BB962C8B-B14F-4D97-AF65-F5344CB8AC3E}">
        <p14:creationId xmlns:p14="http://schemas.microsoft.com/office/powerpoint/2010/main" val="273851750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Round Character </a:t>
            </a:r>
            <a:endParaRPr lang="en-US" dirty="0"/>
          </a:p>
        </p:txBody>
      </p:sp>
      <p:sp>
        <p:nvSpPr>
          <p:cNvPr id="3" name="Content Placeholder 2"/>
          <p:cNvSpPr>
            <a:spLocks noGrp="1"/>
          </p:cNvSpPr>
          <p:nvPr>
            <p:ph idx="1"/>
          </p:nvPr>
        </p:nvSpPr>
        <p:spPr/>
        <p:txBody>
          <a:bodyPr/>
          <a:lstStyle/>
          <a:p>
            <a:r>
              <a:rPr lang="en-US" dirty="0" smtClean="0"/>
              <a:t>A character that shows many, and some times contradictory traits.</a:t>
            </a:r>
            <a:endParaRPr lang="en-US" dirty="0"/>
          </a:p>
        </p:txBody>
      </p:sp>
    </p:spTree>
    <p:extLst>
      <p:ext uri="{BB962C8B-B14F-4D97-AF65-F5344CB8AC3E}">
        <p14:creationId xmlns:p14="http://schemas.microsoft.com/office/powerpoint/2010/main" val="392805192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Flat Character</a:t>
            </a:r>
            <a:endParaRPr lang="en-US" dirty="0"/>
          </a:p>
        </p:txBody>
      </p:sp>
      <p:sp>
        <p:nvSpPr>
          <p:cNvPr id="3" name="Content Placeholder 2"/>
          <p:cNvSpPr>
            <a:spLocks noGrp="1"/>
          </p:cNvSpPr>
          <p:nvPr>
            <p:ph idx="1"/>
          </p:nvPr>
        </p:nvSpPr>
        <p:spPr/>
        <p:txBody>
          <a:bodyPr/>
          <a:lstStyle/>
          <a:p>
            <a:r>
              <a:rPr lang="en-US" dirty="0" smtClean="0"/>
              <a:t>A character that only reveals one personality trait.</a:t>
            </a:r>
            <a:endParaRPr lang="en-US" dirty="0"/>
          </a:p>
        </p:txBody>
      </p:sp>
    </p:spTree>
    <p:extLst>
      <p:ext uri="{BB962C8B-B14F-4D97-AF65-F5344CB8AC3E}">
        <p14:creationId xmlns:p14="http://schemas.microsoft.com/office/powerpoint/2010/main" val="365785632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Protagonist</a:t>
            </a:r>
            <a:endParaRPr lang="en-US" dirty="0"/>
          </a:p>
        </p:txBody>
      </p:sp>
      <p:sp>
        <p:nvSpPr>
          <p:cNvPr id="3" name="Content Placeholder 2"/>
          <p:cNvSpPr>
            <a:spLocks noGrp="1"/>
          </p:cNvSpPr>
          <p:nvPr>
            <p:ph idx="1"/>
          </p:nvPr>
        </p:nvSpPr>
        <p:spPr/>
        <p:txBody>
          <a:bodyPr/>
          <a:lstStyle/>
          <a:p>
            <a:r>
              <a:rPr lang="en-US" dirty="0" smtClean="0"/>
              <a:t>The central character in a literary work around whom the main conflict revolves. </a:t>
            </a:r>
          </a:p>
          <a:p>
            <a:r>
              <a:rPr lang="en-US" dirty="0" smtClean="0"/>
              <a:t>Often, the person with whom the audience members or readers sympathize or identify with. </a:t>
            </a:r>
            <a:endParaRPr lang="en-US" dirty="0"/>
          </a:p>
        </p:txBody>
      </p:sp>
    </p:spTree>
    <p:extLst>
      <p:ext uri="{BB962C8B-B14F-4D97-AF65-F5344CB8AC3E}">
        <p14:creationId xmlns:p14="http://schemas.microsoft.com/office/powerpoint/2010/main" val="291202175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Antagonist</a:t>
            </a:r>
            <a:endParaRPr lang="en-US" dirty="0"/>
          </a:p>
        </p:txBody>
      </p:sp>
      <p:sp>
        <p:nvSpPr>
          <p:cNvPr id="3" name="Content Placeholder 2"/>
          <p:cNvSpPr>
            <a:spLocks noGrp="1"/>
          </p:cNvSpPr>
          <p:nvPr>
            <p:ph idx="1"/>
          </p:nvPr>
        </p:nvSpPr>
        <p:spPr/>
        <p:txBody>
          <a:bodyPr/>
          <a:lstStyle/>
          <a:p>
            <a:r>
              <a:rPr lang="en-US" dirty="0" smtClean="0"/>
              <a:t>The person or force in society or nature that opposes the protagonist in a literary work. </a:t>
            </a:r>
            <a:endParaRPr lang="en-US" dirty="0"/>
          </a:p>
        </p:txBody>
      </p:sp>
    </p:spTree>
    <p:extLst>
      <p:ext uri="{BB962C8B-B14F-4D97-AF65-F5344CB8AC3E}">
        <p14:creationId xmlns:p14="http://schemas.microsoft.com/office/powerpoint/2010/main" val="222699135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Archetype</a:t>
            </a:r>
            <a:endParaRPr lang="en-US" dirty="0"/>
          </a:p>
        </p:txBody>
      </p:sp>
      <p:sp>
        <p:nvSpPr>
          <p:cNvPr id="3" name="Content Placeholder 2"/>
          <p:cNvSpPr>
            <a:spLocks noGrp="1"/>
          </p:cNvSpPr>
          <p:nvPr>
            <p:ph idx="1"/>
          </p:nvPr>
        </p:nvSpPr>
        <p:spPr/>
        <p:txBody>
          <a:bodyPr/>
          <a:lstStyle/>
          <a:p>
            <a:r>
              <a:rPr lang="en-US" dirty="0" smtClean="0"/>
              <a:t>A very </a:t>
            </a:r>
            <a:r>
              <a:rPr lang="en-US" dirty="0"/>
              <a:t>typical example of a certain person or thing</a:t>
            </a:r>
            <a:r>
              <a:rPr lang="en-US" dirty="0" smtClean="0"/>
              <a:t>.</a:t>
            </a:r>
          </a:p>
          <a:p>
            <a:r>
              <a:rPr lang="en-US" dirty="0" smtClean="0"/>
              <a:t>The airhead</a:t>
            </a:r>
          </a:p>
          <a:p>
            <a:r>
              <a:rPr lang="en-US" dirty="0" smtClean="0"/>
              <a:t>The jock</a:t>
            </a:r>
          </a:p>
          <a:p>
            <a:r>
              <a:rPr lang="en-US" dirty="0" smtClean="0"/>
              <a:t>Mystery story</a:t>
            </a:r>
          </a:p>
          <a:p>
            <a:r>
              <a:rPr lang="en-US" dirty="0" smtClean="0"/>
              <a:t>Love story</a:t>
            </a:r>
          </a:p>
          <a:p>
            <a:endParaRPr lang="en-US" dirty="0"/>
          </a:p>
        </p:txBody>
      </p:sp>
    </p:spTree>
    <p:extLst>
      <p:ext uri="{BB962C8B-B14F-4D97-AF65-F5344CB8AC3E}">
        <p14:creationId xmlns:p14="http://schemas.microsoft.com/office/powerpoint/2010/main" val="145511762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Theme</a:t>
            </a:r>
            <a:endParaRPr lang="en-US"/>
          </a:p>
        </p:txBody>
      </p:sp>
      <p:sp>
        <p:nvSpPr>
          <p:cNvPr id="3" name="Content Placeholder 2"/>
          <p:cNvSpPr>
            <a:spLocks noGrp="1"/>
          </p:cNvSpPr>
          <p:nvPr>
            <p:ph idx="1"/>
          </p:nvPr>
        </p:nvSpPr>
        <p:spPr/>
        <p:txBody>
          <a:bodyPr>
            <a:normAutofit lnSpcReduction="10000"/>
          </a:bodyPr>
          <a:lstStyle/>
          <a:p>
            <a:r>
              <a:rPr lang="en-US" dirty="0" smtClean="0"/>
              <a:t>The main idea or message of a literary work.</a:t>
            </a:r>
          </a:p>
          <a:p>
            <a:r>
              <a:rPr lang="en-US" dirty="0" smtClean="0"/>
              <a:t>An insight about life or human nature.</a:t>
            </a:r>
          </a:p>
          <a:p>
            <a:r>
              <a:rPr lang="en-US" dirty="0" smtClean="0"/>
              <a:t>Stated- one which is expressed directly and explicitly.</a:t>
            </a:r>
          </a:p>
          <a:p>
            <a:r>
              <a:rPr lang="en-US" dirty="0" smtClean="0"/>
              <a:t>Implied- a theme that is revealed gradually through other literary elements (plot, setting, character, point of view, imagery, </a:t>
            </a:r>
            <a:r>
              <a:rPr lang="en-US" dirty="0" err="1" smtClean="0"/>
              <a:t>etc</a:t>
            </a:r>
            <a:r>
              <a:rPr lang="en-US" dirty="0" smtClean="0"/>
              <a:t>)</a:t>
            </a:r>
            <a:endParaRPr lang="en-US" dirty="0"/>
          </a:p>
        </p:txBody>
      </p:sp>
    </p:spTree>
    <p:extLst>
      <p:ext uri="{BB962C8B-B14F-4D97-AF65-F5344CB8AC3E}">
        <p14:creationId xmlns:p14="http://schemas.microsoft.com/office/powerpoint/2010/main" val="11237110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Exposition</a:t>
            </a:r>
            <a:endParaRPr lang="en-US" dirty="0"/>
          </a:p>
        </p:txBody>
      </p:sp>
      <p:sp>
        <p:nvSpPr>
          <p:cNvPr id="3" name="Content Placeholder 2"/>
          <p:cNvSpPr>
            <a:spLocks noGrp="1"/>
          </p:cNvSpPr>
          <p:nvPr>
            <p:ph idx="1"/>
          </p:nvPr>
        </p:nvSpPr>
        <p:spPr/>
        <p:txBody>
          <a:bodyPr/>
          <a:lstStyle/>
          <a:p>
            <a:r>
              <a:rPr lang="en-US" dirty="0" smtClean="0"/>
              <a:t>Introduction to the story</a:t>
            </a:r>
          </a:p>
          <a:p>
            <a:r>
              <a:rPr lang="en-US" dirty="0" smtClean="0"/>
              <a:t>Reader gets information about the characters, setting, conflicts, etc.</a:t>
            </a:r>
          </a:p>
          <a:p>
            <a:r>
              <a:rPr lang="en-US" dirty="0" smtClean="0"/>
              <a:t>“Background information”</a:t>
            </a:r>
            <a:endParaRPr lang="en-US" dirty="0"/>
          </a:p>
        </p:txBody>
      </p:sp>
    </p:spTree>
    <p:extLst>
      <p:ext uri="{BB962C8B-B14F-4D97-AF65-F5344CB8AC3E}">
        <p14:creationId xmlns:p14="http://schemas.microsoft.com/office/powerpoint/2010/main" val="29432631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Rising Action</a:t>
            </a:r>
            <a:endParaRPr lang="en-US" dirty="0"/>
          </a:p>
        </p:txBody>
      </p:sp>
      <p:sp>
        <p:nvSpPr>
          <p:cNvPr id="3" name="Content Placeholder 2"/>
          <p:cNvSpPr>
            <a:spLocks noGrp="1"/>
          </p:cNvSpPr>
          <p:nvPr>
            <p:ph idx="1"/>
          </p:nvPr>
        </p:nvSpPr>
        <p:spPr/>
        <p:txBody>
          <a:bodyPr/>
          <a:lstStyle/>
          <a:p>
            <a:r>
              <a:rPr lang="en-US" dirty="0" smtClean="0"/>
              <a:t>Occurs in the story as complications, twists, or intensifications of the conflict occurs. </a:t>
            </a:r>
          </a:p>
          <a:p>
            <a:r>
              <a:rPr lang="en-US" dirty="0" smtClean="0"/>
              <a:t>The action that leads up to the climax</a:t>
            </a:r>
            <a:endParaRPr lang="en-US" dirty="0"/>
          </a:p>
        </p:txBody>
      </p:sp>
    </p:spTree>
    <p:extLst>
      <p:ext uri="{BB962C8B-B14F-4D97-AF65-F5344CB8AC3E}">
        <p14:creationId xmlns:p14="http://schemas.microsoft.com/office/powerpoint/2010/main" val="38476279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Climax</a:t>
            </a:r>
            <a:endParaRPr lang="en-US" dirty="0"/>
          </a:p>
        </p:txBody>
      </p:sp>
      <p:sp>
        <p:nvSpPr>
          <p:cNvPr id="3" name="Content Placeholder 2"/>
          <p:cNvSpPr>
            <a:spLocks noGrp="1"/>
          </p:cNvSpPr>
          <p:nvPr>
            <p:ph idx="1"/>
          </p:nvPr>
        </p:nvSpPr>
        <p:spPr/>
        <p:txBody>
          <a:bodyPr/>
          <a:lstStyle/>
          <a:p>
            <a:r>
              <a:rPr lang="en-US" dirty="0" smtClean="0"/>
              <a:t>The emotional high point of the story.</a:t>
            </a:r>
          </a:p>
          <a:p>
            <a:r>
              <a:rPr lang="en-US" dirty="0" smtClean="0"/>
              <a:t>The “turning point” </a:t>
            </a:r>
            <a:endParaRPr lang="en-US" dirty="0"/>
          </a:p>
        </p:txBody>
      </p:sp>
      <p:pic>
        <p:nvPicPr>
          <p:cNvPr id="2050" name="Picture 2" descr="C:\Users\ECESTAFF\AppData\Local\Microsoft\Windows\Temporary Internet Files\Content.IE5\Y3HTS16P\MP900399159[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33800" y="3705640"/>
            <a:ext cx="1600200" cy="2800350"/>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C:\Users\ECESTAFF\AppData\Local\Microsoft\Windows\Temporary Internet Files\Content.IE5\QFR0O88X\MP900178843[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0" y="3599268"/>
            <a:ext cx="1943911" cy="2923174"/>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C:\Users\ECESTAFF\AppData\Local\Microsoft\Windows\Temporary Internet Files\Content.IE5\U6JPYX3S\MP900414039[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14400" y="3541243"/>
            <a:ext cx="2057400" cy="29548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352193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Falling Action</a:t>
            </a:r>
            <a:endParaRPr lang="en-US" dirty="0"/>
          </a:p>
        </p:txBody>
      </p:sp>
      <p:sp>
        <p:nvSpPr>
          <p:cNvPr id="3" name="Content Placeholder 2"/>
          <p:cNvSpPr>
            <a:spLocks noGrp="1"/>
          </p:cNvSpPr>
          <p:nvPr>
            <p:ph idx="1"/>
          </p:nvPr>
        </p:nvSpPr>
        <p:spPr/>
        <p:txBody>
          <a:bodyPr/>
          <a:lstStyle/>
          <a:p>
            <a:r>
              <a:rPr lang="en-US" dirty="0" smtClean="0"/>
              <a:t>The action that follows the climax and leads to the resolution. </a:t>
            </a:r>
            <a:endParaRPr lang="en-US" dirty="0"/>
          </a:p>
        </p:txBody>
      </p:sp>
    </p:spTree>
    <p:extLst>
      <p:ext uri="{BB962C8B-B14F-4D97-AF65-F5344CB8AC3E}">
        <p14:creationId xmlns:p14="http://schemas.microsoft.com/office/powerpoint/2010/main" val="18585980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Resolution</a:t>
            </a:r>
            <a:endParaRPr lang="en-US" dirty="0"/>
          </a:p>
        </p:txBody>
      </p:sp>
      <p:sp>
        <p:nvSpPr>
          <p:cNvPr id="3" name="Content Placeholder 2"/>
          <p:cNvSpPr>
            <a:spLocks noGrp="1"/>
          </p:cNvSpPr>
          <p:nvPr>
            <p:ph idx="1"/>
          </p:nvPr>
        </p:nvSpPr>
        <p:spPr/>
        <p:txBody>
          <a:bodyPr/>
          <a:lstStyle/>
          <a:p>
            <a:r>
              <a:rPr lang="en-US" dirty="0" smtClean="0"/>
              <a:t>The part of the plot that concludes the falling action by revealing or suggesting the outcome of the conflict.</a:t>
            </a:r>
            <a:endParaRPr lang="en-US" dirty="0"/>
          </a:p>
        </p:txBody>
      </p:sp>
    </p:spTree>
    <p:extLst>
      <p:ext uri="{BB962C8B-B14F-4D97-AF65-F5344CB8AC3E}">
        <p14:creationId xmlns:p14="http://schemas.microsoft.com/office/powerpoint/2010/main" val="22069916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Setting</a:t>
            </a:r>
            <a:endParaRPr lang="en-US" dirty="0"/>
          </a:p>
        </p:txBody>
      </p:sp>
      <p:sp>
        <p:nvSpPr>
          <p:cNvPr id="3" name="Content Placeholder 2"/>
          <p:cNvSpPr>
            <a:spLocks noGrp="1"/>
          </p:cNvSpPr>
          <p:nvPr>
            <p:ph idx="1"/>
          </p:nvPr>
        </p:nvSpPr>
        <p:spPr/>
        <p:txBody>
          <a:bodyPr/>
          <a:lstStyle/>
          <a:p>
            <a:r>
              <a:rPr lang="en-US" dirty="0" smtClean="0"/>
              <a:t>The time and place in which the events of a story, novel, or play take place.</a:t>
            </a:r>
          </a:p>
          <a:p>
            <a:r>
              <a:rPr lang="en-US" dirty="0" smtClean="0"/>
              <a:t>Often helps create atmosphere or mood</a:t>
            </a:r>
          </a:p>
          <a:p>
            <a:r>
              <a:rPr lang="en-US" dirty="0" smtClean="0"/>
              <a:t>Not just physical- includes ideas, customs, values, and beliefs of a particular time and place.</a:t>
            </a:r>
            <a:endParaRPr lang="en-US" dirty="0"/>
          </a:p>
        </p:txBody>
      </p:sp>
    </p:spTree>
    <p:extLst>
      <p:ext uri="{BB962C8B-B14F-4D97-AF65-F5344CB8AC3E}">
        <p14:creationId xmlns:p14="http://schemas.microsoft.com/office/powerpoint/2010/main" val="213471574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94</TotalTime>
  <Words>852</Words>
  <Application>Microsoft Office PowerPoint</Application>
  <PresentationFormat>On-screen Show (4:3)</PresentationFormat>
  <Paragraphs>114</Paragraphs>
  <Slides>36</Slides>
  <Notes>0</Notes>
  <HiddenSlides>0</HiddenSlides>
  <MMClips>0</MMClips>
  <ScaleCrop>false</ScaleCrop>
  <HeadingPairs>
    <vt:vector size="4" baseType="variant">
      <vt:variant>
        <vt:lpstr>Theme</vt:lpstr>
      </vt:variant>
      <vt:variant>
        <vt:i4>1</vt:i4>
      </vt:variant>
      <vt:variant>
        <vt:lpstr>Slide Titles</vt:lpstr>
      </vt:variant>
      <vt:variant>
        <vt:i4>36</vt:i4>
      </vt:variant>
    </vt:vector>
  </HeadingPairs>
  <TitlesOfParts>
    <vt:vector size="37" baseType="lpstr">
      <vt:lpstr>Austin</vt:lpstr>
      <vt:lpstr>Literary Terms 2</vt:lpstr>
      <vt:lpstr>Plot</vt:lpstr>
      <vt:lpstr>Plot (ctd)</vt:lpstr>
      <vt:lpstr>Exposition</vt:lpstr>
      <vt:lpstr>Rising Action</vt:lpstr>
      <vt:lpstr>Climax</vt:lpstr>
      <vt:lpstr>Falling Action</vt:lpstr>
      <vt:lpstr>Resolution</vt:lpstr>
      <vt:lpstr>Setting</vt:lpstr>
      <vt:lpstr>Point of view</vt:lpstr>
      <vt:lpstr>First person POV</vt:lpstr>
      <vt:lpstr>3rd person Limited POV</vt:lpstr>
      <vt:lpstr>3rd person omniscient POV</vt:lpstr>
      <vt:lpstr>Hyperbole</vt:lpstr>
      <vt:lpstr>Imagery</vt:lpstr>
      <vt:lpstr>Foreshadowing</vt:lpstr>
      <vt:lpstr>Flashback</vt:lpstr>
      <vt:lpstr>Conflict</vt:lpstr>
      <vt:lpstr>Man vs Man</vt:lpstr>
      <vt:lpstr>Man vs Self</vt:lpstr>
      <vt:lpstr>Man vs Nature</vt:lpstr>
      <vt:lpstr>Man vs gods/fate</vt:lpstr>
      <vt:lpstr>Man vs society </vt:lpstr>
      <vt:lpstr>Paradox</vt:lpstr>
      <vt:lpstr>Characterization</vt:lpstr>
      <vt:lpstr>Direct Characterization</vt:lpstr>
      <vt:lpstr>Indirect Characterization</vt:lpstr>
      <vt:lpstr>Character</vt:lpstr>
      <vt:lpstr>Dynamic Character</vt:lpstr>
      <vt:lpstr>Static Character</vt:lpstr>
      <vt:lpstr>Round Character </vt:lpstr>
      <vt:lpstr>Flat Character</vt:lpstr>
      <vt:lpstr>Protagonist</vt:lpstr>
      <vt:lpstr>Antagonist</vt:lpstr>
      <vt:lpstr>Archetype</vt:lpstr>
      <vt:lpstr>Theme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Literary Terms 2</dc:title>
  <dc:creator>Hilary C Wiltshire</dc:creator>
  <cp:lastModifiedBy>Hilary C Wiltshire</cp:lastModifiedBy>
  <cp:revision>9</cp:revision>
  <dcterms:created xsi:type="dcterms:W3CDTF">2014-01-10T16:23:10Z</dcterms:created>
  <dcterms:modified xsi:type="dcterms:W3CDTF">2014-01-13T15:07:12Z</dcterms:modified>
</cp:coreProperties>
</file>